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63" r:id="rId4"/>
    <p:sldId id="266" r:id="rId5"/>
    <p:sldId id="26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FAEA"/>
    <a:srgbClr val="FFFFFF"/>
    <a:srgbClr val="F5FAEC"/>
    <a:srgbClr val="FF9900"/>
    <a:srgbClr val="FFD9D9"/>
    <a:srgbClr val="FF505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5068" autoAdjust="0"/>
    <p:restoredTop sz="94660"/>
  </p:normalViewPr>
  <p:slideViewPr>
    <p:cSldViewPr snapToGrid="0">
      <p:cViewPr varScale="1">
        <p:scale>
          <a:sx n="66" d="100"/>
          <a:sy n="66" d="100"/>
        </p:scale>
        <p:origin x="98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dirty="0"/>
              <a:t>3/4/2026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10066012" y="4487963"/>
            <a:ext cx="1659945" cy="1776110"/>
          </a:xfrm>
          <a:prstGeom prst="rect">
            <a:avLst/>
          </a:prstGeom>
          <a:solidFill>
            <a:srgbClr val="FFFFFF"/>
          </a:solidFill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dirty="0"/>
              <a:t>3/4/2026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dirty="0"/>
              <a:t>3/4/2026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8387" y="0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dirty="0"/>
              <a:t>3/4/2026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dirty="0"/>
              <a:t>3/4/2026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dirty="0"/>
              <a:t>3/4/2026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dirty="0"/>
              <a:t>3/4/2026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dirty="0"/>
              <a:t>3/4/2026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dirty="0"/>
              <a:t>3/4/2026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dirty="0"/>
              <a:t>3/4/2026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dirty="0"/>
              <a:t>3/4/2026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419882" y="354691"/>
            <a:ext cx="2772076" cy="404261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Abstract #            OP #  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6800" y="1176208"/>
            <a:ext cx="9771938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8744"/>
                </a:solidFill>
                <a:latin typeface="Montserrat"/>
              </a:rPr>
              <a:t>Insert </a:t>
            </a:r>
            <a:r>
              <a:rPr lang="en-US" sz="3200" b="1" dirty="0">
                <a:solidFill>
                  <a:srgbClr val="008744"/>
                </a:solidFill>
                <a:latin typeface="Montserrat"/>
              </a:rPr>
              <a:t>Presentation </a:t>
            </a:r>
            <a:r>
              <a:rPr lang="en-US" sz="3200" b="1" dirty="0" smtClean="0">
                <a:solidFill>
                  <a:srgbClr val="008744"/>
                </a:solidFill>
                <a:latin typeface="Montserrat"/>
              </a:rPr>
              <a:t>Title</a:t>
            </a:r>
            <a:endParaRPr lang="en-US" sz="3200" b="1" dirty="0">
              <a:solidFill>
                <a:srgbClr val="008744"/>
              </a:solidFill>
              <a:latin typeface="Montserrat"/>
            </a:endParaRPr>
          </a:p>
          <a:p>
            <a:pPr algn="ctr"/>
            <a:endParaRPr lang="en-US" sz="2000" b="1" dirty="0" smtClean="0">
              <a:solidFill>
                <a:srgbClr val="333333"/>
              </a:solidFill>
              <a:latin typeface="Open Sans"/>
            </a:endParaRPr>
          </a:p>
          <a:p>
            <a:pPr algn="ctr"/>
            <a:r>
              <a:rPr lang="en-US" sz="2000" b="1" dirty="0" smtClean="0">
                <a:solidFill>
                  <a:srgbClr val="333333"/>
                </a:solidFill>
                <a:latin typeface="Open Sans"/>
              </a:rPr>
              <a:t>Presenter </a:t>
            </a:r>
            <a:r>
              <a:rPr lang="en-US" sz="2000" b="1" dirty="0">
                <a:solidFill>
                  <a:srgbClr val="333333"/>
                </a:solidFill>
                <a:latin typeface="Open Sans"/>
              </a:rPr>
              <a:t>Full </a:t>
            </a:r>
            <a:r>
              <a:rPr lang="en-US" sz="2000" b="1" dirty="0" smtClean="0">
                <a:solidFill>
                  <a:srgbClr val="333333"/>
                </a:solidFill>
                <a:latin typeface="Open Sans"/>
              </a:rPr>
              <a:t>Name</a:t>
            </a:r>
          </a:p>
          <a:p>
            <a:pPr algn="ctr"/>
            <a:endParaRPr lang="en-US" sz="2000" b="1" dirty="0">
              <a:solidFill>
                <a:srgbClr val="333333"/>
              </a:solidFill>
              <a:latin typeface="Open Sans"/>
            </a:endParaRPr>
          </a:p>
          <a:p>
            <a:pPr algn="ctr"/>
            <a:r>
              <a:rPr lang="en-US" sz="2000" dirty="0" smtClean="0">
                <a:solidFill>
                  <a:srgbClr val="555555"/>
                </a:solidFill>
                <a:latin typeface="Open Sans"/>
              </a:rPr>
              <a:t>Department/Institution </a:t>
            </a:r>
            <a:r>
              <a:rPr lang="en-US" sz="2000" dirty="0">
                <a:solidFill>
                  <a:srgbClr val="555555"/>
                </a:solidFill>
                <a:latin typeface="Open Sans"/>
              </a:rPr>
              <a:t>Name, City, </a:t>
            </a:r>
            <a:r>
              <a:rPr lang="en-US" sz="2000" dirty="0" smtClean="0">
                <a:solidFill>
                  <a:srgbClr val="555555"/>
                </a:solidFill>
                <a:latin typeface="Open Sans"/>
              </a:rPr>
              <a:t>Country</a:t>
            </a:r>
            <a:endParaRPr lang="en-US" sz="2000" dirty="0">
              <a:solidFill>
                <a:srgbClr val="555555"/>
              </a:solidFill>
              <a:latin typeface="Open Sans"/>
            </a:endParaRPr>
          </a:p>
          <a:p>
            <a:pPr algn="ctr"/>
            <a:endParaRPr lang="en-US" sz="2000" dirty="0" smtClean="0">
              <a:solidFill>
                <a:srgbClr val="555555"/>
              </a:solidFill>
              <a:latin typeface="Open Sans"/>
            </a:endParaRPr>
          </a:p>
          <a:p>
            <a:pPr algn="ctr"/>
            <a:r>
              <a:rPr lang="en-US" sz="2000" dirty="0" smtClean="0">
                <a:solidFill>
                  <a:srgbClr val="555555"/>
                </a:solidFill>
                <a:latin typeface="Open Sans"/>
              </a:rPr>
              <a:t>[</a:t>
            </a:r>
            <a:r>
              <a:rPr lang="en-US" sz="2000" dirty="0">
                <a:solidFill>
                  <a:srgbClr val="555555"/>
                </a:solidFill>
                <a:latin typeface="Open Sans"/>
              </a:rPr>
              <a:t>Co-authors / Additional Affiliations</a:t>
            </a:r>
            <a:r>
              <a:rPr lang="en-US" sz="2000" dirty="0" smtClean="0">
                <a:solidFill>
                  <a:srgbClr val="555555"/>
                </a:solidFill>
                <a:latin typeface="Open Sans"/>
              </a:rPr>
              <a:t>]</a:t>
            </a:r>
            <a:endParaRPr lang="en-US" sz="2000" dirty="0">
              <a:solidFill>
                <a:srgbClr val="555555"/>
              </a:solidFill>
              <a:latin typeface="Open San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6486" y="4725710"/>
            <a:ext cx="977417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Open Sans"/>
              </a:rPr>
              <a:t>Technical Session #  </a:t>
            </a:r>
          </a:p>
          <a:p>
            <a:r>
              <a:rPr lang="en-US" b="1" dirty="0" smtClean="0">
                <a:latin typeface="Open Sans"/>
              </a:rPr>
              <a:t>     </a:t>
            </a:r>
          </a:p>
          <a:p>
            <a:r>
              <a:rPr lang="en-US" b="1" dirty="0" smtClean="0">
                <a:latin typeface="Open Sans"/>
              </a:rPr>
              <a:t>Theme:</a:t>
            </a:r>
            <a:endParaRPr lang="en-US" b="1" dirty="0">
              <a:latin typeface="Open San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838738" y="10382012"/>
            <a:ext cx="57247" cy="45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pic>
        <p:nvPicPr>
          <p:cNvPr id="11" name="Picture 2" descr="Facebook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954" y="6476459"/>
            <a:ext cx="262467" cy="262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witter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252" y="6472743"/>
            <a:ext cx="262467" cy="262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nstagram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9714" y="6510069"/>
            <a:ext cx="252411" cy="252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Linkedin 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4042" y="6476459"/>
            <a:ext cx="318558" cy="318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/>
        </p:nvCxnSpPr>
        <p:spPr>
          <a:xfrm flipV="1">
            <a:off x="0" y="4687260"/>
            <a:ext cx="12192000" cy="7684"/>
          </a:xfrm>
          <a:prstGeom prst="line">
            <a:avLst/>
          </a:prstGeom>
          <a:ln w="28575">
            <a:solidFill>
              <a:srgbClr val="FF99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034" name="Picture 10" descr="Email 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882" y="3854933"/>
            <a:ext cx="358364" cy="392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4264935" y="3837321"/>
            <a:ext cx="3375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     corrauthorname@gmail.com</a:t>
            </a:r>
            <a:endParaRPr lang="en-IN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6486" y="100854"/>
            <a:ext cx="2094113" cy="2023806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914035" y="394404"/>
            <a:ext cx="19066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Insert organization or institute logo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35657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60376" y="178905"/>
            <a:ext cx="977193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8744"/>
                </a:solidFill>
                <a:latin typeface="Montserrat"/>
              </a:rPr>
              <a:t>Introduction and Context</a:t>
            </a:r>
          </a:p>
          <a:p>
            <a:endParaRPr lang="en-US" sz="2000" b="1" dirty="0" smtClean="0">
              <a:solidFill>
                <a:srgbClr val="333333"/>
              </a:solidFill>
              <a:latin typeface="Open San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838738" y="10382012"/>
            <a:ext cx="57247" cy="45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10066012" y="4487963"/>
            <a:ext cx="1659945" cy="1776110"/>
          </a:xfrm>
          <a:prstGeom prst="rect">
            <a:avLst/>
          </a:prstGeom>
          <a:solidFill>
            <a:srgbClr val="FFFFFF"/>
          </a:solidFill>
        </p:spPr>
      </p:pic>
      <p:cxnSp>
        <p:nvCxnSpPr>
          <p:cNvPr id="12" name="Straight Connector 11"/>
          <p:cNvCxnSpPr/>
          <p:nvPr/>
        </p:nvCxnSpPr>
        <p:spPr>
          <a:xfrm flipV="1">
            <a:off x="0" y="770022"/>
            <a:ext cx="12192000" cy="77001"/>
          </a:xfrm>
          <a:prstGeom prst="line">
            <a:avLst/>
          </a:prstGeom>
          <a:ln w="28575">
            <a:solidFill>
              <a:srgbClr val="FF99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591609" y="1262743"/>
            <a:ext cx="5863620" cy="2144486"/>
          </a:xfrm>
          <a:prstGeom prst="roundRect">
            <a:avLst/>
          </a:prstGeom>
          <a:solidFill>
            <a:srgbClr val="EAFAEA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5" name="TextBox 24"/>
          <p:cNvSpPr txBox="1"/>
          <p:nvPr/>
        </p:nvSpPr>
        <p:spPr>
          <a:xfrm>
            <a:off x="722843" y="1293241"/>
            <a:ext cx="562352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r>
              <a:rPr lang="en-IN" sz="3200" b="1" cap="all" dirty="0" smtClean="0"/>
              <a:t>   Problem Statement</a:t>
            </a:r>
          </a:p>
          <a:p>
            <a:pPr>
              <a:buClr>
                <a:srgbClr val="FF9900"/>
              </a:buClr>
              <a:buSzPct val="100000"/>
            </a:pPr>
            <a:r>
              <a:rPr lang="en-US" dirty="0"/>
              <a:t>Briefly describe the </a:t>
            </a:r>
            <a:r>
              <a:rPr lang="en-US" dirty="0" smtClean="0"/>
              <a:t>challenge</a:t>
            </a:r>
            <a:endParaRPr lang="en-US" sz="3200" b="1" cap="all" dirty="0" smtClean="0"/>
          </a:p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endParaRPr lang="en-IN" sz="3200" dirty="0"/>
          </a:p>
        </p:txBody>
      </p:sp>
      <p:sp>
        <p:nvSpPr>
          <p:cNvPr id="26" name="Rounded Rectangle 25"/>
          <p:cNvSpPr/>
          <p:nvPr/>
        </p:nvSpPr>
        <p:spPr>
          <a:xfrm>
            <a:off x="591609" y="3766457"/>
            <a:ext cx="5754762" cy="2144486"/>
          </a:xfrm>
          <a:prstGeom prst="roundRect">
            <a:avLst/>
          </a:prstGeom>
          <a:solidFill>
            <a:srgbClr val="EAFAEA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" name="TextBox 26"/>
          <p:cNvSpPr txBox="1"/>
          <p:nvPr/>
        </p:nvSpPr>
        <p:spPr>
          <a:xfrm>
            <a:off x="722843" y="3871853"/>
            <a:ext cx="573238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r>
              <a:rPr lang="en-IN" sz="3200" b="1" cap="all" dirty="0" smtClean="0"/>
              <a:t>   OBJECTIVES/SCOPE</a:t>
            </a:r>
          </a:p>
          <a:p>
            <a:pPr>
              <a:buClr>
                <a:srgbClr val="FF9900"/>
              </a:buClr>
              <a:buSzPct val="100000"/>
            </a:pPr>
            <a:r>
              <a:rPr lang="en-US" dirty="0" smtClean="0"/>
              <a:t>Provide the context and objectives</a:t>
            </a:r>
            <a:endParaRPr lang="en-US" b="1" cap="all" dirty="0"/>
          </a:p>
          <a:p>
            <a:pPr>
              <a:buClr>
                <a:srgbClr val="FF9900"/>
              </a:buClr>
              <a:buSzPct val="100000"/>
            </a:pPr>
            <a:endParaRPr lang="en-IN" b="1" cap="all" dirty="0" smtClean="0"/>
          </a:p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endParaRPr lang="en-US" b="1" cap="all" dirty="0"/>
          </a:p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endParaRPr lang="en-US" sz="3200" b="1" cap="all" dirty="0" smtClean="0"/>
          </a:p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endParaRPr lang="en-IN" sz="3200" dirty="0"/>
          </a:p>
        </p:txBody>
      </p:sp>
      <p:sp>
        <p:nvSpPr>
          <p:cNvPr id="10" name="Rounded Rectangle 9"/>
          <p:cNvSpPr/>
          <p:nvPr/>
        </p:nvSpPr>
        <p:spPr>
          <a:xfrm>
            <a:off x="6586463" y="1262743"/>
            <a:ext cx="4878365" cy="4255363"/>
          </a:xfrm>
          <a:prstGeom prst="roundRect">
            <a:avLst/>
          </a:prstGeom>
          <a:solidFill>
            <a:srgbClr val="EAFAEA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TextBox 10"/>
          <p:cNvSpPr txBox="1"/>
          <p:nvPr/>
        </p:nvSpPr>
        <p:spPr>
          <a:xfrm>
            <a:off x="6717697" y="1293241"/>
            <a:ext cx="4678615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r>
              <a:rPr lang="en-IN" sz="3200" b="1" cap="all" dirty="0" smtClean="0"/>
              <a:t>   study design</a:t>
            </a:r>
          </a:p>
          <a:p>
            <a:pPr>
              <a:buClr>
                <a:srgbClr val="FF9900"/>
              </a:buClr>
              <a:buSzPct val="100000"/>
            </a:pPr>
            <a:r>
              <a:rPr lang="en-US" dirty="0" smtClean="0"/>
              <a:t>Give the method/approach </a:t>
            </a:r>
            <a:r>
              <a:rPr lang="en-US" dirty="0" smtClean="0"/>
              <a:t>briefly</a:t>
            </a:r>
          </a:p>
          <a:p>
            <a:pPr>
              <a:buClr>
                <a:srgbClr val="FF9900"/>
              </a:buClr>
              <a:buSzPct val="100000"/>
            </a:pPr>
            <a:endParaRPr lang="en-US" sz="3200" dirty="0"/>
          </a:p>
          <a:p>
            <a:pPr>
              <a:buClr>
                <a:srgbClr val="FF9900"/>
              </a:buClr>
              <a:buSzPct val="100000"/>
            </a:pPr>
            <a:endParaRPr lang="en-US" sz="3200" dirty="0" smtClean="0"/>
          </a:p>
          <a:p>
            <a:pPr>
              <a:buClr>
                <a:srgbClr val="FF9900"/>
              </a:buClr>
              <a:buSzPct val="100000"/>
            </a:pPr>
            <a:endParaRPr lang="en-US" sz="3200" dirty="0"/>
          </a:p>
          <a:p>
            <a:pPr>
              <a:buClr>
                <a:srgbClr val="FF9900"/>
              </a:buClr>
              <a:buSzPct val="100000"/>
            </a:pPr>
            <a:endParaRPr lang="en-US" sz="3200" dirty="0" smtClean="0"/>
          </a:p>
          <a:p>
            <a:pPr>
              <a:buClr>
                <a:srgbClr val="FF9900"/>
              </a:buClr>
              <a:buSzPct val="100000"/>
            </a:pPr>
            <a:endParaRPr lang="en-US" sz="3200" dirty="0" smtClean="0"/>
          </a:p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endParaRPr lang="en-US" sz="3200" b="1" cap="all" dirty="0" smtClean="0"/>
          </a:p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3227853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60376" y="178905"/>
            <a:ext cx="977193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8744"/>
                </a:solidFill>
                <a:latin typeface="Montserrat"/>
              </a:rPr>
              <a:t>Major Results and Outcomes</a:t>
            </a:r>
          </a:p>
          <a:p>
            <a:endParaRPr lang="en-US" sz="2000" b="1" dirty="0" smtClean="0">
              <a:solidFill>
                <a:srgbClr val="333333"/>
              </a:solidFill>
              <a:latin typeface="Open San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838738" y="10382012"/>
            <a:ext cx="57247" cy="45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10066012" y="4487963"/>
            <a:ext cx="1659945" cy="1776110"/>
          </a:xfrm>
          <a:prstGeom prst="rect">
            <a:avLst/>
          </a:prstGeom>
          <a:solidFill>
            <a:srgbClr val="FFFFFF"/>
          </a:solidFill>
        </p:spPr>
      </p:pic>
      <p:cxnSp>
        <p:nvCxnSpPr>
          <p:cNvPr id="12" name="Straight Connector 11"/>
          <p:cNvCxnSpPr/>
          <p:nvPr/>
        </p:nvCxnSpPr>
        <p:spPr>
          <a:xfrm flipV="1">
            <a:off x="0" y="770022"/>
            <a:ext cx="12192000" cy="77001"/>
          </a:xfrm>
          <a:prstGeom prst="line">
            <a:avLst/>
          </a:prstGeom>
          <a:ln w="28575">
            <a:solidFill>
              <a:srgbClr val="FF99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591609" y="1262743"/>
            <a:ext cx="5863620" cy="2144486"/>
          </a:xfrm>
          <a:prstGeom prst="roundRect">
            <a:avLst/>
          </a:prstGeom>
          <a:solidFill>
            <a:srgbClr val="EAFAEA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5" name="TextBox 24"/>
          <p:cNvSpPr txBox="1"/>
          <p:nvPr/>
        </p:nvSpPr>
        <p:spPr>
          <a:xfrm>
            <a:off x="722843" y="1293241"/>
            <a:ext cx="5623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r>
              <a:rPr lang="en-IN" dirty="0"/>
              <a:t>   </a:t>
            </a:r>
          </a:p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endParaRPr lang="en-US" dirty="0"/>
          </a:p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endParaRPr lang="en-US" dirty="0"/>
          </a:p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endParaRPr lang="en-IN" dirty="0"/>
          </a:p>
        </p:txBody>
      </p:sp>
      <p:sp>
        <p:nvSpPr>
          <p:cNvPr id="26" name="Rounded Rectangle 25"/>
          <p:cNvSpPr/>
          <p:nvPr/>
        </p:nvSpPr>
        <p:spPr>
          <a:xfrm>
            <a:off x="591609" y="3766457"/>
            <a:ext cx="5754762" cy="2144486"/>
          </a:xfrm>
          <a:prstGeom prst="roundRect">
            <a:avLst/>
          </a:prstGeom>
          <a:solidFill>
            <a:srgbClr val="EAFAEA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" name="TextBox 26"/>
          <p:cNvSpPr txBox="1"/>
          <p:nvPr/>
        </p:nvSpPr>
        <p:spPr>
          <a:xfrm>
            <a:off x="722843" y="3871853"/>
            <a:ext cx="57323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r>
              <a:rPr lang="en-IN" dirty="0"/>
              <a:t>   </a:t>
            </a:r>
          </a:p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endParaRPr lang="en-US" dirty="0"/>
          </a:p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endParaRPr lang="en-US" dirty="0"/>
          </a:p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83820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Picture/Photo (optional)</a:t>
            </a:r>
            <a:endParaRPr lang="en-IN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solidFill>
            <a:schemeClr val="bg1"/>
          </a:solidFill>
        </p:spPr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4742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60376" y="178905"/>
            <a:ext cx="977193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8744"/>
                </a:solidFill>
                <a:latin typeface="Montserrat"/>
              </a:rPr>
              <a:t>Conclusions and Recommendations</a:t>
            </a:r>
          </a:p>
          <a:p>
            <a:endParaRPr lang="en-US" sz="2000" b="1" dirty="0" smtClean="0">
              <a:solidFill>
                <a:srgbClr val="333333"/>
              </a:solidFill>
              <a:latin typeface="Open San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838738" y="10382012"/>
            <a:ext cx="57247" cy="45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0" y="770022"/>
            <a:ext cx="12192000" cy="77001"/>
          </a:xfrm>
          <a:prstGeom prst="line">
            <a:avLst/>
          </a:prstGeom>
          <a:ln w="28575">
            <a:solidFill>
              <a:srgbClr val="FF99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10008765" y="4498666"/>
            <a:ext cx="1659945" cy="177611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7" name="Rounded Rectangle 16"/>
          <p:cNvSpPr/>
          <p:nvPr/>
        </p:nvSpPr>
        <p:spPr>
          <a:xfrm>
            <a:off x="591609" y="1262743"/>
            <a:ext cx="5863620" cy="2144486"/>
          </a:xfrm>
          <a:prstGeom prst="roundRect">
            <a:avLst/>
          </a:prstGeom>
          <a:solidFill>
            <a:srgbClr val="EAFAEA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5" name="TextBox 24"/>
          <p:cNvSpPr txBox="1"/>
          <p:nvPr/>
        </p:nvSpPr>
        <p:spPr>
          <a:xfrm>
            <a:off x="722843" y="1293241"/>
            <a:ext cx="5183687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r>
              <a:rPr lang="en-IN" sz="3200" b="1" cap="all" dirty="0" smtClean="0"/>
              <a:t> Key conclusions</a:t>
            </a:r>
          </a:p>
          <a:p>
            <a:pPr>
              <a:buClr>
                <a:srgbClr val="FF9900"/>
              </a:buClr>
              <a:buSzPct val="100000"/>
            </a:pPr>
            <a:r>
              <a:rPr lang="en-IN" dirty="0" smtClean="0"/>
              <a:t>Only major ones </a:t>
            </a:r>
            <a:endParaRPr lang="en-IN" dirty="0"/>
          </a:p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endParaRPr lang="en-US" sz="3200" b="1" cap="all" dirty="0"/>
          </a:p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endParaRPr lang="en-US" sz="3200" b="1" cap="all" dirty="0" smtClean="0"/>
          </a:p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endParaRPr lang="en-IN" sz="3200" dirty="0"/>
          </a:p>
        </p:txBody>
      </p:sp>
      <p:sp>
        <p:nvSpPr>
          <p:cNvPr id="10" name="Rounded Rectangle 9"/>
          <p:cNvSpPr/>
          <p:nvPr/>
        </p:nvSpPr>
        <p:spPr>
          <a:xfrm>
            <a:off x="7347615" y="1210858"/>
            <a:ext cx="4378342" cy="3743402"/>
          </a:xfrm>
          <a:prstGeom prst="roundRect">
            <a:avLst/>
          </a:prstGeom>
          <a:solidFill>
            <a:srgbClr val="EAFAEA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6" name="Rounded Rectangle 25"/>
          <p:cNvSpPr/>
          <p:nvPr/>
        </p:nvSpPr>
        <p:spPr>
          <a:xfrm>
            <a:off x="591609" y="3766457"/>
            <a:ext cx="5754762" cy="2144486"/>
          </a:xfrm>
          <a:prstGeom prst="roundRect">
            <a:avLst/>
          </a:prstGeom>
          <a:solidFill>
            <a:srgbClr val="EAFAEA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" name="TextBox 26"/>
          <p:cNvSpPr txBox="1"/>
          <p:nvPr/>
        </p:nvSpPr>
        <p:spPr>
          <a:xfrm>
            <a:off x="722843" y="3871853"/>
            <a:ext cx="573238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r>
              <a:rPr lang="en-IN" sz="3200" b="1" cap="all" dirty="0" smtClean="0"/>
              <a:t>Recommendations/WAY Forward</a:t>
            </a:r>
          </a:p>
          <a:p>
            <a:pPr>
              <a:buClr>
                <a:srgbClr val="FF9900"/>
              </a:buClr>
              <a:buSzPct val="100000"/>
            </a:pPr>
            <a:r>
              <a:rPr lang="en-IN" dirty="0"/>
              <a:t>Only major ones </a:t>
            </a:r>
          </a:p>
          <a:p>
            <a:pPr>
              <a:buClr>
                <a:srgbClr val="FF9900"/>
              </a:buClr>
              <a:buSzPct val="100000"/>
            </a:pPr>
            <a:r>
              <a:rPr lang="en-IN" sz="3200" b="1" dirty="0" smtClean="0"/>
              <a:t>   </a:t>
            </a:r>
            <a:endParaRPr lang="en-IN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7451367" y="1312844"/>
            <a:ext cx="4170838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r>
              <a:rPr lang="en-IN" sz="3200" b="1" cap="all" dirty="0" smtClean="0"/>
              <a:t>Impact on women</a:t>
            </a:r>
          </a:p>
          <a:p>
            <a:pPr>
              <a:buClr>
                <a:srgbClr val="FF9900"/>
              </a:buClr>
              <a:buSzPct val="100000"/>
            </a:pPr>
            <a:r>
              <a:rPr lang="en-IN" dirty="0"/>
              <a:t>Only major ones </a:t>
            </a:r>
          </a:p>
          <a:p>
            <a:pPr>
              <a:buClr>
                <a:srgbClr val="FF9900"/>
              </a:buClr>
              <a:buSzPct val="100000"/>
            </a:pPr>
            <a:endParaRPr lang="en-IN" sz="3200" b="1" cap="all" dirty="0" smtClean="0"/>
          </a:p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endParaRPr lang="en-US" sz="3200" b="1" cap="all" dirty="0"/>
          </a:p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endParaRPr lang="en-US" sz="3200" b="1" cap="all" dirty="0" smtClean="0"/>
          </a:p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endParaRPr lang="en-IN" sz="3200" b="1" cap="all" dirty="0" smtClean="0"/>
          </a:p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endParaRPr lang="en-US" sz="3200" b="1" cap="all" dirty="0"/>
          </a:p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endParaRPr lang="en-US" sz="3200" b="1" cap="all" dirty="0" smtClean="0"/>
          </a:p>
          <a:p>
            <a:pPr marL="271463" indent="-271463">
              <a:buClr>
                <a:srgbClr val="FF9900"/>
              </a:buClr>
              <a:buSzPct val="100000"/>
              <a:buFont typeface="Calibri" panose="020F0502020204030204" pitchFamily="34" charset="0"/>
              <a:buChar char="•"/>
            </a:pPr>
            <a:endParaRPr lang="en-IN" sz="3200" dirty="0"/>
          </a:p>
        </p:txBody>
      </p:sp>
      <p:sp>
        <p:nvSpPr>
          <p:cNvPr id="2" name="Rectangle 1"/>
          <p:cNvSpPr/>
          <p:nvPr/>
        </p:nvSpPr>
        <p:spPr>
          <a:xfrm>
            <a:off x="6628673" y="5093661"/>
            <a:ext cx="53673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cap="all" dirty="0">
                <a:solidFill>
                  <a:srgbClr val="666666"/>
                </a:solidFill>
                <a:latin typeface="Montserrat"/>
              </a:rPr>
              <a:t>Acknowledgments</a:t>
            </a:r>
          </a:p>
          <a:p>
            <a:r>
              <a:rPr lang="en-US" sz="1200" dirty="0">
                <a:solidFill>
                  <a:srgbClr val="333333"/>
                </a:solidFill>
                <a:latin typeface="Open Sans"/>
              </a:rPr>
              <a:t>This research was supported by [Funding Agency Name]. Special thanks to the [University/Institute Name] </a:t>
            </a:r>
            <a:r>
              <a:rPr lang="en-US" sz="1200" dirty="0" smtClean="0">
                <a:solidFill>
                  <a:srgbClr val="333333"/>
                </a:solidFill>
                <a:latin typeface="Open Sans"/>
              </a:rPr>
              <a:t>and……</a:t>
            </a:r>
            <a:endParaRPr lang="en-US" sz="1200" b="0" i="0" dirty="0">
              <a:solidFill>
                <a:srgbClr val="333333"/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62877537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95</TotalTime>
  <Words>112</Words>
  <Application>Microsoft Office PowerPoint</Application>
  <PresentationFormat>Widescreen</PresentationFormat>
  <Paragraphs>49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Calibri Light</vt:lpstr>
      <vt:lpstr>Montserrat</vt:lpstr>
      <vt:lpstr>Open Sans</vt:lpstr>
      <vt:lpstr>Retrospect</vt:lpstr>
      <vt:lpstr>PowerPoint Presentation</vt:lpstr>
      <vt:lpstr>PowerPoint Presentation</vt:lpstr>
      <vt:lpstr>PowerPoint Presentation</vt:lpstr>
      <vt:lpstr>Add Picture/Photo (optional)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13</cp:revision>
  <dcterms:created xsi:type="dcterms:W3CDTF">2026-03-03T15:45:48Z</dcterms:created>
  <dcterms:modified xsi:type="dcterms:W3CDTF">2026-03-04T06:21:45Z</dcterms:modified>
</cp:coreProperties>
</file>